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1"/>
  </p:notesMasterIdLst>
  <p:sldIdLst>
    <p:sldId id="256" r:id="rId5"/>
    <p:sldId id="278" r:id="rId6"/>
    <p:sldId id="273" r:id="rId7"/>
    <p:sldId id="279" r:id="rId8"/>
    <p:sldId id="280" r:id="rId9"/>
    <p:sldId id="281" r:id="rId10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5731" autoAdjust="0"/>
  </p:normalViewPr>
  <p:slideViewPr>
    <p:cSldViewPr snapToGrid="0">
      <p:cViewPr varScale="1">
        <p:scale>
          <a:sx n="98" d="100"/>
          <a:sy n="98" d="100"/>
        </p:scale>
        <p:origin x="82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16, 2024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6" name="Google Shape;256;p16">
            <a:extLst>
              <a:ext uri="{FF2B5EF4-FFF2-40B4-BE49-F238E27FC236}">
                <a16:creationId xmlns:a16="http://schemas.microsoft.com/office/drawing/2014/main" id="{E48422E3-2A88-FC62-91CB-58831B3CD190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0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D37A8-4A66-7F7C-4C5F-F8AE04979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16, 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14" name="Google Shape;256;p16">
            <a:extLst>
              <a:ext uri="{FF2B5EF4-FFF2-40B4-BE49-F238E27FC236}">
                <a16:creationId xmlns:a16="http://schemas.microsoft.com/office/drawing/2014/main" id="{796BF711-78D3-9D29-87F3-EC908C6A8B94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4">
            <a:alphaModFix/>
          </a:blip>
          <a:srcRect l="6288" t="15478" b="15016"/>
          <a:stretch/>
        </p:blipFill>
        <p:spPr>
          <a:xfrm>
            <a:off x="71280" y="6358722"/>
            <a:ext cx="1601241" cy="46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0BBAA-0592-C3FE-19DB-28833FFFF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t="10714" b="11011"/>
          <a:stretch/>
        </p:blipFill>
        <p:spPr>
          <a:xfrm>
            <a:off x="1742786" y="6358722"/>
            <a:ext cx="115723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8.jpg"/><Relationship Id="rId1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29.jpe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8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/>
              <a:t>AutoDRIVE-AVLDC Integration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February 16,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E0C332-05C1-8889-71CE-67C6B136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2408" y="4239445"/>
            <a:ext cx="3863592" cy="1096899"/>
          </a:xfrm>
        </p:spPr>
        <p:txBody>
          <a:bodyPr/>
          <a:lstStyle/>
          <a:p>
            <a:r>
              <a:rPr lang="en-IN" b="1" dirty="0"/>
              <a:t>Chinmay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08B2CC0-5BBF-3D8C-EDC0-8734146B2806}"/>
              </a:ext>
            </a:extLst>
          </p:cNvPr>
          <p:cNvSpPr txBox="1">
            <a:spLocks/>
          </p:cNvSpPr>
          <p:nvPr/>
        </p:nvSpPr>
        <p:spPr>
          <a:xfrm>
            <a:off x="6096000" y="4239446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Vilas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pic>
        <p:nvPicPr>
          <p:cNvPr id="1026" name="Picture 2" descr="AutoDRIVE">
            <a:extLst>
              <a:ext uri="{FF2B5EF4-FFF2-40B4-BE49-F238E27FC236}">
                <a16:creationId xmlns:a16="http://schemas.microsoft.com/office/drawing/2014/main" id="{5E4ACE18-5852-001B-60D8-D792636B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890504"/>
            <a:ext cx="391885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CDFD03F5-CFBF-B3DF-FF59-C5EE3C244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06" y="889032"/>
            <a:ext cx="213714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16122"/>
                </a:solidFill>
              </a:rPr>
              <a:t>Simulation</a:t>
            </a:r>
          </a:p>
          <a:p>
            <a:pPr lvl="1"/>
            <a:r>
              <a:rPr lang="en-IN" dirty="0"/>
              <a:t>Simulated sensors interface with the ADAS/AD stack, which passes controls commands to the simulated vehicle dynamics model.</a:t>
            </a:r>
          </a:p>
          <a:p>
            <a:r>
              <a:rPr lang="en-IN" dirty="0">
                <a:solidFill>
                  <a:srgbClr val="F16122"/>
                </a:solidFill>
              </a:rPr>
              <a:t>Emulation</a:t>
            </a:r>
          </a:p>
          <a:p>
            <a:pPr lvl="1"/>
            <a:r>
              <a:rPr lang="en-US" dirty="0"/>
              <a:t>Simulated ground truths bypass the perception stack to interface directly with the planning/control stack, which controls the virtual/physical vehicle.</a:t>
            </a:r>
            <a:endParaRPr lang="en-IN" dirty="0"/>
          </a:p>
          <a:p>
            <a:r>
              <a:rPr lang="en-IN" dirty="0">
                <a:solidFill>
                  <a:srgbClr val="F16122"/>
                </a:solidFill>
              </a:rPr>
              <a:t>Stimulation</a:t>
            </a:r>
          </a:p>
          <a:p>
            <a:pPr lvl="1"/>
            <a:r>
              <a:rPr lang="en-US" dirty="0"/>
              <a:t>Physical sensors stimulated through environment simulation, and ADAS/AD stack controls the physical vehicle on the chassis dyno.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8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>
                    <a:solidFill>
                      <a:srgbClr val="F16122"/>
                    </a:solidFill>
                  </a:rPr>
                  <a:t>Without SFM Integration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Simulation</a:t>
                </a:r>
              </a:p>
              <a:p>
                <a:pPr lvl="2"/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Emulation</a:t>
                </a:r>
              </a:p>
              <a:p>
                <a:pPr lvl="2"/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AVL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(Python/ROS)</a:t>
                </a:r>
              </a:p>
              <a:p>
                <a:pPr lvl="2"/>
                <a:r>
                  <a:rPr lang="en-IN" dirty="0"/>
                  <a:t>AVL DRIVINGCUBE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</a:t>
                </a:r>
              </a:p>
              <a:p>
                <a:pPr lvl="1"/>
                <a:r>
                  <a:rPr lang="en-IN" dirty="0">
                    <a:solidFill>
                      <a:srgbClr val="F16122"/>
                    </a:solidFill>
                  </a:rPr>
                  <a:t>Stimulation</a:t>
                </a:r>
              </a:p>
              <a:p>
                <a:pPr lvl="2"/>
                <a:r>
                  <a:rPr lang="en-IN" dirty="0"/>
                  <a:t>AVL DRIVINGCUBE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Model.CONNECT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AutoDRIVE Simulator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dirty="0"/>
                  <a:t> AutoDRIVE Devkit (</a:t>
                </a:r>
                <a:r>
                  <a:rPr lang="en-IN" dirty="0" err="1"/>
                  <a:t>Autoware</a:t>
                </a:r>
                <a:r>
                  <a:rPr lang="en-IN" dirty="0"/>
                  <a:t>)</a:t>
                </a:r>
              </a:p>
              <a:p>
                <a:r>
                  <a:rPr lang="en-IN" dirty="0">
                    <a:solidFill>
                      <a:srgbClr val="F16122"/>
                    </a:solidFill>
                  </a:rPr>
                  <a:t>Integrate SFM and test with RZR (or </a:t>
                </a:r>
                <a:r>
                  <a:rPr lang="en-IN" dirty="0" err="1">
                    <a:solidFill>
                      <a:srgbClr val="F16122"/>
                    </a:solidFill>
                  </a:rPr>
                  <a:t>OpenCAV</a:t>
                </a:r>
                <a:r>
                  <a:rPr lang="en-IN" dirty="0">
                    <a:solidFill>
                      <a:srgbClr val="F1612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DF12E3E0-80D9-1C30-824C-CF07FCCBB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293" y="2482624"/>
            <a:ext cx="457200" cy="457200"/>
          </a:xfrm>
          <a:prstGeom prst="rect">
            <a:avLst/>
          </a:prstGeom>
        </p:spPr>
      </p:pic>
      <p:pic>
        <p:nvPicPr>
          <p:cNvPr id="11" name="Graphic 10" descr="Stopwatch 75% with solid fill">
            <a:extLst>
              <a:ext uri="{FF2B5EF4-FFF2-40B4-BE49-F238E27FC236}">
                <a16:creationId xmlns:a16="http://schemas.microsoft.com/office/drawing/2014/main" id="{3539C314-16F4-27CA-68B3-0F440E934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5253" y="2830286"/>
            <a:ext cx="457200" cy="457200"/>
          </a:xfrm>
          <a:prstGeom prst="rect">
            <a:avLst/>
          </a:prstGeom>
        </p:spPr>
      </p:pic>
      <p:pic>
        <p:nvPicPr>
          <p:cNvPr id="12" name="Graphic 11" descr="Stopwatch 25% with solid fill">
            <a:extLst>
              <a:ext uri="{FF2B5EF4-FFF2-40B4-BE49-F238E27FC236}">
                <a16:creationId xmlns:a16="http://schemas.microsoft.com/office/drawing/2014/main" id="{FA76A35B-57E6-8F11-6096-2CAFCDFD9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24656" y="4930584"/>
            <a:ext cx="457200" cy="457200"/>
          </a:xfrm>
          <a:prstGeom prst="rect">
            <a:avLst/>
          </a:prstGeom>
        </p:spPr>
      </p:pic>
      <p:pic>
        <p:nvPicPr>
          <p:cNvPr id="13" name="Graphic 12" descr="Stopwatch 25% with solid fill">
            <a:extLst>
              <a:ext uri="{FF2B5EF4-FFF2-40B4-BE49-F238E27FC236}">
                <a16:creationId xmlns:a16="http://schemas.microsoft.com/office/drawing/2014/main" id="{D41ED95A-8FAE-92EF-E3D7-7216568B7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24656" y="4224127"/>
            <a:ext cx="457200" cy="4572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71D7B703-93D6-D3F4-BFCF-8458D804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293" y="3499659"/>
            <a:ext cx="457200" cy="457200"/>
          </a:xfrm>
          <a:prstGeom prst="rect">
            <a:avLst/>
          </a:prstGeom>
        </p:spPr>
      </p:pic>
      <p:pic>
        <p:nvPicPr>
          <p:cNvPr id="15" name="Graphic 14" descr="Stopwatch 75% with solid fill">
            <a:extLst>
              <a:ext uri="{FF2B5EF4-FFF2-40B4-BE49-F238E27FC236}">
                <a16:creationId xmlns:a16="http://schemas.microsoft.com/office/drawing/2014/main" id="{6E57453D-496E-FF0A-CE93-84716CA6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3591" y="385082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7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2000" dirty="0"/>
                  <a:t>AutoDRIVE Simulator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Devkit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5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0672F-1542-A81F-635C-B815D002C6B7}"/>
              </a:ext>
            </a:extLst>
          </p:cNvPr>
          <p:cNvGrpSpPr/>
          <p:nvPr/>
        </p:nvGrpSpPr>
        <p:grpSpPr>
          <a:xfrm>
            <a:off x="7014631" y="2100021"/>
            <a:ext cx="3657600" cy="3657600"/>
            <a:chOff x="7014631" y="2100021"/>
            <a:chExt cx="3657600" cy="3657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7014631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6F4F2A-28E2-DA5E-28BB-9F9F3DAC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7511" y="3176619"/>
              <a:ext cx="3291840" cy="1757791"/>
            </a:xfrm>
            <a:prstGeom prst="rect">
              <a:avLst/>
            </a:prstGeom>
          </p:spPr>
        </p:pic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11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81" y="5097840"/>
              <a:ext cx="1645920" cy="4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861" y="5106199"/>
              <a:ext cx="1645920" cy="47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728E45-95AE-748C-A1DE-40D2EDB4E318}"/>
              </a:ext>
            </a:extLst>
          </p:cNvPr>
          <p:cNvGrpSpPr/>
          <p:nvPr/>
        </p:nvGrpSpPr>
        <p:grpSpPr>
          <a:xfrm>
            <a:off x="1348353" y="2100021"/>
            <a:ext cx="3657600" cy="3657600"/>
            <a:chOff x="1348353" y="2100021"/>
            <a:chExt cx="365760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2BBE74-8B68-5B3D-E0A7-AA156CA0D827}"/>
                </a:ext>
              </a:extLst>
            </p:cNvPr>
            <p:cNvSpPr/>
            <p:nvPr/>
          </p:nvSpPr>
          <p:spPr>
            <a:xfrm>
              <a:off x="1348353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050" name="Picture 2" descr="AutoDRIVE">
              <a:extLst>
                <a:ext uri="{FF2B5EF4-FFF2-40B4-BE49-F238E27FC236}">
                  <a16:creationId xmlns:a16="http://schemas.microsoft.com/office/drawing/2014/main" id="{4A886412-92B7-9835-CA9B-879F1D666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233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A97E6E4-7009-68D3-117A-FB11B1896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03" y="5043265"/>
              <a:ext cx="1645920" cy="59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ADDCDF4-997A-9213-1856-232D88DBE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83" y="5060839"/>
              <a:ext cx="1645920" cy="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D6123F47-8E45-B7B5-FAD1-BBEA88A8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31233" y="3127775"/>
              <a:ext cx="3291840" cy="185166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3667C5-69D5-86C9-332B-5A0248EFC7CB}"/>
              </a:ext>
            </a:extLst>
          </p:cNvPr>
          <p:cNvCxnSpPr>
            <a:cxnSpLocks/>
          </p:cNvCxnSpPr>
          <p:nvPr/>
        </p:nvCxnSpPr>
        <p:spPr>
          <a:xfrm>
            <a:off x="5005953" y="360224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WebSocket Logo PNG Vector (SVG) Free Download">
            <a:extLst>
              <a:ext uri="{FF2B5EF4-FFF2-40B4-BE49-F238E27FC236}">
                <a16:creationId xmlns:a16="http://schemas.microsoft.com/office/drawing/2014/main" id="{213F8659-F47E-40B4-1FC6-55700C1A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91" y="3697336"/>
            <a:ext cx="609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92EA9F-3057-A6A5-45DD-1C25910E1C80}"/>
              </a:ext>
            </a:extLst>
          </p:cNvPr>
          <p:cNvCxnSpPr>
            <a:cxnSpLocks/>
          </p:cNvCxnSpPr>
          <p:nvPr/>
        </p:nvCxnSpPr>
        <p:spPr>
          <a:xfrm flipH="1">
            <a:off x="5005953" y="4255401"/>
            <a:ext cx="2008678" cy="0"/>
          </a:xfrm>
          <a:prstGeom prst="straightConnector1">
            <a:avLst/>
          </a:prstGeom>
          <a:ln w="38100">
            <a:solidFill>
              <a:srgbClr val="F1612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CDF101-6A1A-21A0-1272-6B79B771DBE5}"/>
              </a:ext>
            </a:extLst>
          </p:cNvPr>
          <p:cNvSpPr txBox="1"/>
          <p:nvPr/>
        </p:nvSpPr>
        <p:spPr>
          <a:xfrm>
            <a:off x="5005952" y="3294463"/>
            <a:ext cx="2008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Sensor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450D6E-6D2D-E635-BA0F-5B8520F916C4}"/>
              </a:ext>
            </a:extLst>
          </p:cNvPr>
          <p:cNvSpPr txBox="1"/>
          <p:nvPr/>
        </p:nvSpPr>
        <p:spPr>
          <a:xfrm>
            <a:off x="5005954" y="4255400"/>
            <a:ext cx="2008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Actuator Commands</a:t>
            </a:r>
          </a:p>
        </p:txBody>
      </p:sp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A075C72B-DD41-5723-5808-5B25C295D6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3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BD0672F-1542-A81F-635C-B815D002C6B7}"/>
              </a:ext>
            </a:extLst>
          </p:cNvPr>
          <p:cNvGrpSpPr/>
          <p:nvPr/>
        </p:nvGrpSpPr>
        <p:grpSpPr>
          <a:xfrm>
            <a:off x="4538419" y="2245642"/>
            <a:ext cx="3115160" cy="3115160"/>
            <a:chOff x="7014631" y="2100021"/>
            <a:chExt cx="3657600" cy="3657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7014631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6F4F2A-28E2-DA5E-28BB-9F9F3DAC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7511" y="3176619"/>
              <a:ext cx="3291840" cy="1757791"/>
            </a:xfrm>
            <a:prstGeom prst="rect">
              <a:avLst/>
            </a:prstGeom>
          </p:spPr>
        </p:pic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11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81" y="5097840"/>
              <a:ext cx="1645920" cy="4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861" y="5106199"/>
              <a:ext cx="1645920" cy="47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D1B0B0-72FA-3C35-EE23-634D427E3BBF}"/>
              </a:ext>
            </a:extLst>
          </p:cNvPr>
          <p:cNvGrpSpPr/>
          <p:nvPr/>
        </p:nvGrpSpPr>
        <p:grpSpPr>
          <a:xfrm>
            <a:off x="8648582" y="2245642"/>
            <a:ext cx="3115160" cy="3115160"/>
            <a:chOff x="1348353" y="2100021"/>
            <a:chExt cx="3657600" cy="3657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DEA625-4F61-BBDA-DAF0-8073C8F95DCE}"/>
                </a:ext>
              </a:extLst>
            </p:cNvPr>
            <p:cNvSpPr/>
            <p:nvPr/>
          </p:nvSpPr>
          <p:spPr>
            <a:xfrm>
              <a:off x="1348353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4" name="Picture 2" descr="AutoDRIVE">
              <a:extLst>
                <a:ext uri="{FF2B5EF4-FFF2-40B4-BE49-F238E27FC236}">
                  <a16:creationId xmlns:a16="http://schemas.microsoft.com/office/drawing/2014/main" id="{A2A5C23E-3BAC-3B8D-79BA-F45CB6123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233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69DB4FB0-D5F1-8675-8480-A30A97574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03" y="5043265"/>
              <a:ext cx="1645920" cy="59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3BEB510D-237A-426D-BD0F-39A5CBBE7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83" y="5060839"/>
              <a:ext cx="1645920" cy="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050C4D38-5E95-C9D8-3EC6-976651EE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31233" y="3127775"/>
              <a:ext cx="3291840" cy="185166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2000" dirty="0"/>
                  <a:t>AVL </a:t>
                </a:r>
                <a:r>
                  <a:rPr lang="en-IN" sz="2000" dirty="0" err="1"/>
                  <a:t>Model.CONNECT</a:t>
                </a:r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Simulator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Devkit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9"/>
                <a:stretch>
                  <a:fillRect l="-55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37349-D926-B9E4-98B1-F5F477200624}"/>
              </a:ext>
            </a:extLst>
          </p:cNvPr>
          <p:cNvGrpSpPr/>
          <p:nvPr/>
        </p:nvGrpSpPr>
        <p:grpSpPr>
          <a:xfrm>
            <a:off x="428258" y="2245642"/>
            <a:ext cx="3115160" cy="3115160"/>
            <a:chOff x="272500" y="2100021"/>
            <a:chExt cx="3657600" cy="3657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D0596-D6F6-2477-1F92-E4704A9042DF}"/>
                </a:ext>
              </a:extLst>
            </p:cNvPr>
            <p:cNvSpPr/>
            <p:nvPr/>
          </p:nvSpPr>
          <p:spPr>
            <a:xfrm>
              <a:off x="272500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CEF2D986-BEAC-0C3C-F54B-9880CDE39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/>
          </p:blipFill>
          <p:spPr bwMode="auto">
            <a:xfrm>
              <a:off x="1004020" y="2229850"/>
              <a:ext cx="2194560" cy="93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20F834-0F1F-959B-A490-3CB7DDE1E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455380" y="3257877"/>
              <a:ext cx="3291840" cy="1591455"/>
            </a:xfrm>
            <a:prstGeom prst="rect">
              <a:avLst/>
            </a:prstGeom>
          </p:spPr>
        </p:pic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FE40CBBF-3150-734F-8A35-322211BC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380" y="5043265"/>
              <a:ext cx="3291840" cy="496881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AD16F-B166-F069-C4AA-0A921B6047FE}"/>
              </a:ext>
            </a:extLst>
          </p:cNvPr>
          <p:cNvCxnSpPr>
            <a:cxnSpLocks/>
            <a:stCxn id="15" idx="3"/>
            <a:endCxn id="3" idx="1"/>
          </p:cNvCxnSpPr>
          <p:nvPr/>
        </p:nvCxnSpPr>
        <p:spPr>
          <a:xfrm>
            <a:off x="3543418" y="3803222"/>
            <a:ext cx="99500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613639-E94E-FF53-51BD-290435D2D756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7653579" y="3803222"/>
            <a:ext cx="995003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551D07E1-35C7-28BC-03CA-4E5881FB67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7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6859F5A-FEF7-DC2E-84B4-BA3DE39C838A}"/>
              </a:ext>
            </a:extLst>
          </p:cNvPr>
          <p:cNvGrpSpPr/>
          <p:nvPr/>
        </p:nvGrpSpPr>
        <p:grpSpPr>
          <a:xfrm>
            <a:off x="8956699" y="1459937"/>
            <a:ext cx="2329899" cy="2329899"/>
            <a:chOff x="1348353" y="2100021"/>
            <a:chExt cx="3657600" cy="3657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82E08-4A34-95B0-4065-22705CD572EB}"/>
                </a:ext>
              </a:extLst>
            </p:cNvPr>
            <p:cNvSpPr/>
            <p:nvPr/>
          </p:nvSpPr>
          <p:spPr>
            <a:xfrm>
              <a:off x="1348353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9" name="Picture 2" descr="AutoDRIVE">
              <a:extLst>
                <a:ext uri="{FF2B5EF4-FFF2-40B4-BE49-F238E27FC236}">
                  <a16:creationId xmlns:a16="http://schemas.microsoft.com/office/drawing/2014/main" id="{171BDAF8-2604-54B5-C7EF-31F1A6959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233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3D827223-7141-8608-8A77-35EF48AD5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03" y="5043265"/>
              <a:ext cx="1645920" cy="59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5F7CF31-D9B5-BD63-929C-9410F228E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83" y="5060839"/>
              <a:ext cx="1645920" cy="5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8F9F4EA2-E65E-007B-281D-305A43E0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1233" y="3127775"/>
              <a:ext cx="3291840" cy="1851660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70ABE-2BD2-47F5-ABFB-005761EE134B}"/>
              </a:ext>
            </a:extLst>
          </p:cNvPr>
          <p:cNvSpPr/>
          <p:nvPr/>
        </p:nvSpPr>
        <p:spPr>
          <a:xfrm>
            <a:off x="2965820" y="3928310"/>
            <a:ext cx="2329899" cy="2329899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17578D34-5DEC-6119-F094-33B593A1E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431800" y="4011011"/>
            <a:ext cx="1397939" cy="5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9E7907-84FC-C55C-15CB-DF2BF68940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82315" y="4701441"/>
            <a:ext cx="2096909" cy="986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sz="2000" dirty="0"/>
                  <a:t>AVL DRIVINGCUBE AVL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</a:t>
                </a:r>
                <a:r>
                  <a:rPr lang="en-IN" sz="2000" dirty="0" err="1"/>
                  <a:t>Model.CONNECT</a:t>
                </a:r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AutoDRIVE Simulator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IN" sz="2000" dirty="0"/>
                  <a:t> AutoDRIVE Devkit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658E01-20F8-C471-DF10-B1DE14EEE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557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16,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0672F-1542-A81F-635C-B815D002C6B7}"/>
              </a:ext>
            </a:extLst>
          </p:cNvPr>
          <p:cNvGrpSpPr/>
          <p:nvPr/>
        </p:nvGrpSpPr>
        <p:grpSpPr>
          <a:xfrm>
            <a:off x="4961999" y="1465480"/>
            <a:ext cx="2329899" cy="2329899"/>
            <a:chOff x="7014631" y="2100021"/>
            <a:chExt cx="3657600" cy="3657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026CC-C0CC-93F2-6FD4-34B6290CD05B}"/>
                </a:ext>
              </a:extLst>
            </p:cNvPr>
            <p:cNvSpPr/>
            <p:nvPr/>
          </p:nvSpPr>
          <p:spPr>
            <a:xfrm>
              <a:off x="7014631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6F4F2A-28E2-DA5E-28BB-9F9F3DAC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97511" y="3176619"/>
              <a:ext cx="3291840" cy="1757791"/>
            </a:xfrm>
            <a:prstGeom prst="rect">
              <a:avLst/>
            </a:prstGeom>
          </p:spPr>
        </p:pic>
        <p:pic>
          <p:nvPicPr>
            <p:cNvPr id="7" name="Picture 2" descr="AutoDRIVE">
              <a:extLst>
                <a:ext uri="{FF2B5EF4-FFF2-40B4-BE49-F238E27FC236}">
                  <a16:creationId xmlns:a16="http://schemas.microsoft.com/office/drawing/2014/main" id="{CA2FA513-8A32-082E-7639-552B6F77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11" y="2229850"/>
              <a:ext cx="3291840" cy="7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EDCBF96-EC25-8932-DE77-14727B1C1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81" y="5097840"/>
              <a:ext cx="1645920" cy="4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967026-71AD-038B-AE84-90C26BBC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861" y="5106199"/>
              <a:ext cx="1645920" cy="47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37349-D926-B9E4-98B1-F5F477200624}"/>
              </a:ext>
            </a:extLst>
          </p:cNvPr>
          <p:cNvGrpSpPr/>
          <p:nvPr/>
        </p:nvGrpSpPr>
        <p:grpSpPr>
          <a:xfrm>
            <a:off x="968829" y="1459938"/>
            <a:ext cx="2329899" cy="2329899"/>
            <a:chOff x="272500" y="2100021"/>
            <a:chExt cx="3657600" cy="3657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2D0596-D6F6-2477-1F92-E4704A9042DF}"/>
                </a:ext>
              </a:extLst>
            </p:cNvPr>
            <p:cNvSpPr/>
            <p:nvPr/>
          </p:nvSpPr>
          <p:spPr>
            <a:xfrm>
              <a:off x="272500" y="2100021"/>
              <a:ext cx="3657600" cy="3657600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 w="38100"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CEF2D986-BEAC-0C3C-F54B-9880CDE39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004020" y="2229850"/>
              <a:ext cx="2194560" cy="93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20F834-0F1F-959B-A490-3CB7DDE1E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455380" y="3257877"/>
              <a:ext cx="3291840" cy="1591455"/>
            </a:xfrm>
            <a:prstGeom prst="rect">
              <a:avLst/>
            </a:prstGeom>
          </p:spPr>
        </p:pic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FE40CBBF-3150-734F-8A35-322211BC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5380" y="5043265"/>
              <a:ext cx="3291840" cy="496881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AD16F-B166-F069-C4AA-0A921B6047FE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3298728" y="2624888"/>
            <a:ext cx="1664801" cy="0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613639-E94E-FF53-51BD-290435D2D756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7293428" y="2624887"/>
            <a:ext cx="1663271" cy="1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551D07E1-35C7-28BC-03CA-4E5881FB67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189312" y="657225"/>
            <a:ext cx="914400" cy="9144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9F2F31-C075-D087-BC80-7A57F99274B1}"/>
              </a:ext>
            </a:extLst>
          </p:cNvPr>
          <p:cNvSpPr/>
          <p:nvPr/>
        </p:nvSpPr>
        <p:spPr>
          <a:xfrm>
            <a:off x="6960878" y="3931915"/>
            <a:ext cx="2329899" cy="2329899"/>
          </a:xfrm>
          <a:prstGeom prst="rect">
            <a:avLst/>
          </a:prstGeom>
          <a:solidFill>
            <a:srgbClr val="F16122">
              <a:alpha val="50196"/>
            </a:srgbClr>
          </a:solidFill>
          <a:ln w="38100"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EBB6CB6-C872-C8F0-4C8E-26534DAE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/>
          <a:srcRect/>
          <a:stretch/>
        </p:blipFill>
        <p:spPr bwMode="auto">
          <a:xfrm>
            <a:off x="7689093" y="4014616"/>
            <a:ext cx="873468" cy="4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E44B0-B0F1-3665-A31E-4FA4EC1C2BF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7077373" y="4586596"/>
            <a:ext cx="2096908" cy="117951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29849A6-56AA-9FEA-796A-C84F0AFF0E57}"/>
              </a:ext>
            </a:extLst>
          </p:cNvPr>
          <p:cNvSpPr txBox="1"/>
          <p:nvPr/>
        </p:nvSpPr>
        <p:spPr>
          <a:xfrm>
            <a:off x="3062365" y="5766107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AVL DRIVINGCUBE™</a:t>
            </a:r>
          </a:p>
        </p:txBody>
      </p:sp>
      <p:pic>
        <p:nvPicPr>
          <p:cNvPr id="47" name="Picture 2" descr="Announcing the Autoware Foundation — Open Source for Autonomous Driving |  by Jan Becker | Medium">
            <a:extLst>
              <a:ext uri="{FF2B5EF4-FFF2-40B4-BE49-F238E27FC236}">
                <a16:creationId xmlns:a16="http://schemas.microsoft.com/office/drawing/2014/main" id="{C40C5E38-F1C6-DB6C-B6A9-DF668E35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72" y="5832693"/>
            <a:ext cx="186771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B6E0FF-CD30-1048-AE45-393E8BCE4573}"/>
              </a:ext>
            </a:extLst>
          </p:cNvPr>
          <p:cNvCxnSpPr>
            <a:stCxn id="15" idx="2"/>
            <a:endCxn id="38" idx="1"/>
          </p:cNvCxnSpPr>
          <p:nvPr/>
        </p:nvCxnSpPr>
        <p:spPr>
          <a:xfrm rot="16200000" flipH="1">
            <a:off x="1898088" y="4025527"/>
            <a:ext cx="1303423" cy="832041"/>
          </a:xfrm>
          <a:prstGeom prst="bentConnector2">
            <a:avLst/>
          </a:prstGeom>
          <a:ln w="38100"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9D04F4B-CADE-C518-398A-BD13C2081314}"/>
              </a:ext>
            </a:extLst>
          </p:cNvPr>
          <p:cNvCxnSpPr>
            <a:cxnSpLocks/>
            <a:stCxn id="27" idx="3"/>
            <a:endCxn id="18" idx="2"/>
          </p:cNvCxnSpPr>
          <p:nvPr/>
        </p:nvCxnSpPr>
        <p:spPr>
          <a:xfrm flipV="1">
            <a:off x="9290777" y="3789836"/>
            <a:ext cx="830872" cy="1307029"/>
          </a:xfrm>
          <a:prstGeom prst="bentConnector2">
            <a:avLst/>
          </a:prstGeom>
          <a:ln w="38100"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B8DEA3-0995-2D5E-0B84-568D7E54E661}"/>
              </a:ext>
            </a:extLst>
          </p:cNvPr>
          <p:cNvCxnSpPr>
            <a:cxnSpLocks/>
          </p:cNvCxnSpPr>
          <p:nvPr/>
        </p:nvCxnSpPr>
        <p:spPr>
          <a:xfrm>
            <a:off x="5295719" y="5419830"/>
            <a:ext cx="1665159" cy="3605"/>
          </a:xfrm>
          <a:prstGeom prst="straightConnector1">
            <a:avLst/>
          </a:prstGeom>
          <a:ln w="38100">
            <a:solidFill>
              <a:srgbClr val="F16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56D65C5-6A50-20D1-1207-7898C9C4CE92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71403" y="3846913"/>
            <a:ext cx="946192" cy="832040"/>
          </a:xfrm>
          <a:prstGeom prst="bentConnector3">
            <a:avLst>
              <a:gd name="adj1" fmla="val 99958"/>
            </a:avLst>
          </a:prstGeom>
          <a:ln w="38100">
            <a:solidFill>
              <a:srgbClr val="F1612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60422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8" ma:contentTypeDescription="Create a new document." ma:contentTypeScope="" ma:versionID="1e2b71f4ed86789e9ebc51d02f2cfd36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31523abaee2647f644eaf370d050ebd4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b307200f-adf2-4dbb-94fd-dcc73869c24f"/>
    <ds:schemaRef ds:uri="681e0752-7327-43ef-af71-087853e23a2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78102C-CED0-4E7A-8A11-F67520B7F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1e0752-7327-43ef-af71-087853e23a2f"/>
    <ds:schemaRef ds:uri="b307200f-adf2-4dbb-94fd-dcc73869c2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243</Words>
  <Application>Microsoft Office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AutoDRIVE-AVLDC Integration</vt:lpstr>
      <vt:lpstr>Project Overview</vt:lpstr>
      <vt:lpstr>Project Plan</vt:lpstr>
      <vt:lpstr>AutoDRIVE Simulator ↔ AutoDRIVE Devkit</vt:lpstr>
      <vt:lpstr>AVL Model.CONNECT ↔ AutoDRIVE Simulator ↔ AutoDRIVE Devkit</vt:lpstr>
      <vt:lpstr>AVL DRIVINGCUBE AVL ↔ Model.CONNECT ↔ AutoDRIVE Simulator ↔ AutoDRIVE Devkit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Chinmay Samak</cp:lastModifiedBy>
  <cp:revision>136</cp:revision>
  <dcterms:created xsi:type="dcterms:W3CDTF">2020-04-29T07:35:04Z</dcterms:created>
  <dcterms:modified xsi:type="dcterms:W3CDTF">2024-02-17T02:18:27Z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